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7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3004800" cy="9753600"/>
  <p:notesSz cx="6858000" cy="9144000"/>
  <p:defaultTextStyle>
    <a:defPPr>
      <a:defRPr lang="zh-TW"/>
    </a:defPPr>
    <a:lvl1pPr algn="l" defTabSz="584200" rtl="0" eaLnBrk="0" fontAlgn="base" hangingPunct="0">
      <a:spcBef>
        <a:spcPct val="0"/>
      </a:spcBef>
      <a:spcAft>
        <a:spcPct val="0"/>
      </a:spcAft>
      <a:defRPr sz="4200" kern="1200">
        <a:solidFill>
          <a:srgbClr val="FFFFFF"/>
        </a:solidFill>
        <a:latin typeface="Helvetica Neue Light"/>
        <a:ea typeface="Helvetica Neue Light"/>
        <a:cs typeface="Helvetica Neue Light"/>
        <a:sym typeface="Helvetica Neue Light"/>
      </a:defRPr>
    </a:lvl1pPr>
    <a:lvl2pPr marL="457200" indent="-228600" algn="l" defTabSz="584200" rtl="0" eaLnBrk="0" fontAlgn="base" hangingPunct="0">
      <a:spcBef>
        <a:spcPct val="0"/>
      </a:spcBef>
      <a:spcAft>
        <a:spcPct val="0"/>
      </a:spcAft>
      <a:defRPr sz="4200" kern="1200">
        <a:solidFill>
          <a:srgbClr val="FFFFFF"/>
        </a:solidFill>
        <a:latin typeface="Helvetica Neue Light"/>
        <a:ea typeface="Helvetica Neue Light"/>
        <a:cs typeface="Helvetica Neue Light"/>
        <a:sym typeface="Helvetica Neue Light"/>
      </a:defRPr>
    </a:lvl2pPr>
    <a:lvl3pPr marL="914400" indent="-457200" algn="l" defTabSz="584200" rtl="0" eaLnBrk="0" fontAlgn="base" hangingPunct="0">
      <a:spcBef>
        <a:spcPct val="0"/>
      </a:spcBef>
      <a:spcAft>
        <a:spcPct val="0"/>
      </a:spcAft>
      <a:defRPr sz="4200" kern="1200">
        <a:solidFill>
          <a:srgbClr val="FFFFFF"/>
        </a:solidFill>
        <a:latin typeface="Helvetica Neue Light"/>
        <a:ea typeface="Helvetica Neue Light"/>
        <a:cs typeface="Helvetica Neue Light"/>
        <a:sym typeface="Helvetica Neue Light"/>
      </a:defRPr>
    </a:lvl3pPr>
    <a:lvl4pPr marL="1371600" indent="-685800" algn="l" defTabSz="584200" rtl="0" eaLnBrk="0" fontAlgn="base" hangingPunct="0">
      <a:spcBef>
        <a:spcPct val="0"/>
      </a:spcBef>
      <a:spcAft>
        <a:spcPct val="0"/>
      </a:spcAft>
      <a:defRPr sz="4200" kern="1200">
        <a:solidFill>
          <a:srgbClr val="FFFFFF"/>
        </a:solidFill>
        <a:latin typeface="Helvetica Neue Light"/>
        <a:ea typeface="Helvetica Neue Light"/>
        <a:cs typeface="Helvetica Neue Light"/>
        <a:sym typeface="Helvetica Neue Light"/>
      </a:defRPr>
    </a:lvl4pPr>
    <a:lvl5pPr marL="1828800" indent="-914400" algn="l" defTabSz="584200" rtl="0" eaLnBrk="0" fontAlgn="base" hangingPunct="0">
      <a:spcBef>
        <a:spcPct val="0"/>
      </a:spcBef>
      <a:spcAft>
        <a:spcPct val="0"/>
      </a:spcAft>
      <a:defRPr sz="4200" kern="1200">
        <a:solidFill>
          <a:srgbClr val="FFFFFF"/>
        </a:solidFill>
        <a:latin typeface="Helvetica Neue Light"/>
        <a:ea typeface="Helvetica Neue Light"/>
        <a:cs typeface="Helvetica Neue Light"/>
        <a:sym typeface="Helvetica Neue Light"/>
      </a:defRPr>
    </a:lvl5pPr>
    <a:lvl6pPr marL="2286000" algn="l" defTabSz="914400" rtl="0" eaLnBrk="1" latinLnBrk="0" hangingPunct="1">
      <a:defRPr sz="4200" kern="1200">
        <a:solidFill>
          <a:srgbClr val="FFFFFF"/>
        </a:solidFill>
        <a:latin typeface="Helvetica Neue Light"/>
        <a:ea typeface="Helvetica Neue Light"/>
        <a:cs typeface="Helvetica Neue Light"/>
        <a:sym typeface="Helvetica Neue Light"/>
      </a:defRPr>
    </a:lvl6pPr>
    <a:lvl7pPr marL="2743200" algn="l" defTabSz="914400" rtl="0" eaLnBrk="1" latinLnBrk="0" hangingPunct="1">
      <a:defRPr sz="4200" kern="1200">
        <a:solidFill>
          <a:srgbClr val="FFFFFF"/>
        </a:solidFill>
        <a:latin typeface="Helvetica Neue Light"/>
        <a:ea typeface="Helvetica Neue Light"/>
        <a:cs typeface="Helvetica Neue Light"/>
        <a:sym typeface="Helvetica Neue Light"/>
      </a:defRPr>
    </a:lvl7pPr>
    <a:lvl8pPr marL="3200400" algn="l" defTabSz="914400" rtl="0" eaLnBrk="1" latinLnBrk="0" hangingPunct="1">
      <a:defRPr sz="4200" kern="1200">
        <a:solidFill>
          <a:srgbClr val="FFFFFF"/>
        </a:solidFill>
        <a:latin typeface="Helvetica Neue Light"/>
        <a:ea typeface="Helvetica Neue Light"/>
        <a:cs typeface="Helvetica Neue Light"/>
        <a:sym typeface="Helvetica Neue Light"/>
      </a:defRPr>
    </a:lvl8pPr>
    <a:lvl9pPr marL="3657600" algn="l" defTabSz="914400" rtl="0" eaLnBrk="1" latinLnBrk="0" hangingPunct="1">
      <a:defRPr sz="4200" kern="1200">
        <a:solidFill>
          <a:srgbClr val="FFFFFF"/>
        </a:solidFill>
        <a:latin typeface="Helvetica Neue Light"/>
        <a:ea typeface="Helvetica Neue Light"/>
        <a:cs typeface="Helvetica Neue Light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71" autoAdjust="0"/>
    <p:restoredTop sz="94660"/>
  </p:normalViewPr>
  <p:slideViewPr>
    <p:cSldViewPr snapToGrid="0">
      <p:cViewPr>
        <p:scale>
          <a:sx n="60" d="100"/>
          <a:sy n="60" d="100"/>
        </p:scale>
        <p:origin x="9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Shape 30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3075" name="Shape 31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TW" altLang="zh-TW" smtClean="0">
              <a:sym typeface="Helvetica Neue" pitchFamily="2" charset="-12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itchFamily="2" charset="-120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itchFamily="2" charset="-120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itchFamily="2" charset="-120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itchFamily="2" charset="-120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itchFamily="2" charset="-120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850900" y="1270000"/>
            <a:ext cx="11303000" cy="3505200"/>
          </a:xfrm>
          <a:prstGeom prst="rect">
            <a:avLst/>
          </a:prstGeom>
        </p:spPr>
        <p:txBody>
          <a:bodyPr anchor="b"/>
          <a:lstStyle/>
          <a:p>
            <a:pPr lvl="0"/>
            <a:r>
              <a:rPr/>
              <a:t>標題文字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850900" y="4864100"/>
            <a:ext cx="11303000" cy="1574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 lvl="0"/>
            <a:r>
              <a:rPr/>
              <a:t>內文層級一</a:t>
            </a:r>
          </a:p>
          <a:p>
            <a:pPr lvl="1"/>
            <a:r>
              <a:rPr/>
              <a:t>內文層級二</a:t>
            </a:r>
          </a:p>
          <a:p>
            <a:pPr lvl="2"/>
            <a:r>
              <a:rPr/>
              <a:t>內文層級三</a:t>
            </a:r>
          </a:p>
          <a:p>
            <a:pPr lvl="3"/>
            <a:r>
              <a:rPr/>
              <a:t>內文層級四</a:t>
            </a:r>
          </a:p>
          <a:p>
            <a:pPr lvl="4"/>
            <a:r>
              <a:rPr/>
              <a:t>內文層級五</a:t>
            </a:r>
          </a:p>
        </p:txBody>
      </p:sp>
    </p:spTree>
    <p:extLst>
      <p:ext uri="{BB962C8B-B14F-4D97-AF65-F5344CB8AC3E}">
        <p14:creationId xmlns:p14="http://schemas.microsoft.com/office/powerpoint/2010/main" val="4260963019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899795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7873300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044740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"/>
          <p:cNvSpPr/>
          <p:nvPr/>
        </p:nvSpPr>
        <p:spPr>
          <a:xfrm>
            <a:off x="5911850" y="4508500"/>
            <a:ext cx="1181100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wrap="none" lIns="0" tIns="0" rIns="0" bIns="0" anchor="ctr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 sz="1800">
                <a:solidFill>
                  <a:srgbClr val="000000"/>
                </a:solidFill>
                <a:effectLst/>
              </a:defRPr>
            </a:pPr>
            <a:r>
              <a:rPr sz="1800" kern="0">
                <a:solidFill>
                  <a:srgbClr val="000000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+mn-lt"/>
                <a:ea typeface="+mn-ea"/>
                <a:cs typeface="+mn-cs"/>
              </a:rPr>
              <a:t>文字</a:t>
            </a:r>
          </a:p>
        </p:txBody>
      </p:sp>
      <p:sp>
        <p:nvSpPr>
          <p:cNvPr id="9" name="Shape 9"/>
          <p:cNvSpPr>
            <a:spLocks noGrp="1"/>
          </p:cNvSpPr>
          <p:nvPr>
            <p:ph type="title"/>
          </p:nvPr>
        </p:nvSpPr>
        <p:spPr>
          <a:xfrm>
            <a:off x="787400" y="6807200"/>
            <a:ext cx="11430000" cy="1219200"/>
          </a:xfrm>
          <a:prstGeom prst="rect">
            <a:avLst/>
          </a:prstGeom>
        </p:spPr>
        <p:txBody>
          <a:bodyPr anchor="b"/>
          <a:lstStyle/>
          <a:p>
            <a:pPr lvl="0"/>
            <a:r>
              <a:rPr/>
              <a:t>標題文字</a:t>
            </a:r>
          </a:p>
        </p:txBody>
      </p:sp>
      <p:sp>
        <p:nvSpPr>
          <p:cNvPr id="10" name="Shape 10"/>
          <p:cNvSpPr>
            <a:spLocks noGrp="1"/>
          </p:cNvSpPr>
          <p:nvPr>
            <p:ph type="body" idx="1"/>
          </p:nvPr>
        </p:nvSpPr>
        <p:spPr>
          <a:xfrm>
            <a:off x="787400" y="8013700"/>
            <a:ext cx="11430000" cy="1562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 lvl="0"/>
            <a:r>
              <a:rPr/>
              <a:t>內文層級一</a:t>
            </a:r>
          </a:p>
          <a:p>
            <a:pPr lvl="1"/>
            <a:r>
              <a:rPr/>
              <a:t>內文層級二</a:t>
            </a:r>
          </a:p>
          <a:p>
            <a:pPr lvl="2"/>
            <a:r>
              <a:rPr/>
              <a:t>內文層級三</a:t>
            </a:r>
          </a:p>
          <a:p>
            <a:pPr lvl="3"/>
            <a:r>
              <a:rPr/>
              <a:t>內文層級四</a:t>
            </a:r>
          </a:p>
          <a:p>
            <a:pPr lvl="4"/>
            <a:r>
              <a:rPr/>
              <a:t>內文層級五</a:t>
            </a:r>
          </a:p>
        </p:txBody>
      </p:sp>
    </p:spTree>
    <p:extLst>
      <p:ext uri="{BB962C8B-B14F-4D97-AF65-F5344CB8AC3E}">
        <p14:creationId xmlns:p14="http://schemas.microsoft.com/office/powerpoint/2010/main" val="2364061866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pPr lvl="0"/>
            <a:r>
              <a:rPr/>
              <a:t>標題文字</a:t>
            </a:r>
          </a:p>
        </p:txBody>
      </p:sp>
    </p:spTree>
    <p:extLst>
      <p:ext uri="{BB962C8B-B14F-4D97-AF65-F5344CB8AC3E}">
        <p14:creationId xmlns:p14="http://schemas.microsoft.com/office/powerpoint/2010/main" val="231481395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 lvl="0"/>
            <a:r>
              <a:rPr/>
              <a:t>標題文字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 lvl="0"/>
            <a:r>
              <a:rPr/>
              <a:t>內文層級一</a:t>
            </a:r>
          </a:p>
          <a:p>
            <a:pPr lvl="1"/>
            <a:r>
              <a:rPr/>
              <a:t>內文層級二</a:t>
            </a:r>
          </a:p>
          <a:p>
            <a:pPr lvl="2"/>
            <a:r>
              <a:rPr/>
              <a:t>內文層級三</a:t>
            </a:r>
          </a:p>
          <a:p>
            <a:pPr lvl="3"/>
            <a:r>
              <a:rPr/>
              <a:t>內文層級四</a:t>
            </a:r>
          </a:p>
          <a:p>
            <a:pPr lvl="4"/>
            <a:r>
              <a:rPr/>
              <a:t>內文層級五</a:t>
            </a:r>
          </a:p>
        </p:txBody>
      </p:sp>
    </p:spTree>
    <p:extLst>
      <p:ext uri="{BB962C8B-B14F-4D97-AF65-F5344CB8AC3E}">
        <p14:creationId xmlns:p14="http://schemas.microsoft.com/office/powerpoint/2010/main" val="59393204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/>
              <a:t>標題文字</a:t>
            </a:r>
          </a:p>
        </p:txBody>
      </p:sp>
    </p:spTree>
    <p:extLst>
      <p:ext uri="{BB962C8B-B14F-4D97-AF65-F5344CB8AC3E}">
        <p14:creationId xmlns:p14="http://schemas.microsoft.com/office/powerpoint/2010/main" val="3902951712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/>
              <a:t>標題文字</a:t>
            </a:r>
          </a:p>
        </p:txBody>
      </p:sp>
      <p:sp>
        <p:nvSpPr>
          <p:cNvPr id="20" name="Shape 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/>
            <a:r>
              <a:rPr/>
              <a:t>內文層級一</a:t>
            </a:r>
          </a:p>
          <a:p>
            <a:pPr lvl="1"/>
            <a:r>
              <a:rPr/>
              <a:t>內文層級二</a:t>
            </a:r>
          </a:p>
          <a:p>
            <a:pPr lvl="2"/>
            <a:r>
              <a:rPr/>
              <a:t>內文層級三</a:t>
            </a:r>
          </a:p>
          <a:p>
            <a:pPr lvl="3"/>
            <a:r>
              <a:rPr/>
              <a:t>內文層級四</a:t>
            </a:r>
          </a:p>
          <a:p>
            <a:pPr lvl="4"/>
            <a:r>
              <a:rPr/>
              <a:t>內文層級五</a:t>
            </a:r>
          </a:p>
        </p:txBody>
      </p:sp>
    </p:spTree>
    <p:extLst>
      <p:ext uri="{BB962C8B-B14F-4D97-AF65-F5344CB8AC3E}">
        <p14:creationId xmlns:p14="http://schemas.microsoft.com/office/powerpoint/2010/main" val="2692519362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/>
              <a:t>標題文字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787400" y="2768600"/>
            <a:ext cx="54229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/>
            <a:r>
              <a:rPr/>
              <a:t>內文層級一</a:t>
            </a:r>
          </a:p>
          <a:p>
            <a:pPr lvl="1"/>
            <a:r>
              <a:rPr/>
              <a:t>內文層級二</a:t>
            </a:r>
          </a:p>
          <a:p>
            <a:pPr lvl="2"/>
            <a:r>
              <a:rPr/>
              <a:t>內文層級三</a:t>
            </a:r>
          </a:p>
          <a:p>
            <a:pPr lvl="3"/>
            <a:r>
              <a:rPr/>
              <a:t>內文層級四</a:t>
            </a:r>
          </a:p>
          <a:p>
            <a:pPr lvl="4"/>
            <a:r>
              <a:rPr/>
              <a:t>內文層級五</a:t>
            </a:r>
          </a:p>
        </p:txBody>
      </p:sp>
    </p:spTree>
    <p:extLst>
      <p:ext uri="{BB962C8B-B14F-4D97-AF65-F5344CB8AC3E}">
        <p14:creationId xmlns:p14="http://schemas.microsoft.com/office/powerpoint/2010/main" val="2088632041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xfrm>
            <a:off x="787400" y="1371600"/>
            <a:ext cx="11430000" cy="70104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/>
            <a:r>
              <a:rPr/>
              <a:t>內文層級一</a:t>
            </a:r>
          </a:p>
          <a:p>
            <a:pPr lvl="1"/>
            <a:r>
              <a:rPr/>
              <a:t>內文層級二</a:t>
            </a:r>
          </a:p>
          <a:p>
            <a:pPr lvl="2"/>
            <a:r>
              <a:rPr/>
              <a:t>內文層級三</a:t>
            </a:r>
          </a:p>
          <a:p>
            <a:pPr lvl="3"/>
            <a:r>
              <a:rPr/>
              <a:t>內文層級四</a:t>
            </a:r>
          </a:p>
          <a:p>
            <a:pPr lvl="4"/>
            <a:r>
              <a:rPr/>
              <a:t>內文層級五</a:t>
            </a:r>
          </a:p>
        </p:txBody>
      </p:sp>
    </p:spTree>
    <p:extLst>
      <p:ext uri="{BB962C8B-B14F-4D97-AF65-F5344CB8AC3E}">
        <p14:creationId xmlns:p14="http://schemas.microsoft.com/office/powerpoint/2010/main" val="1176271674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164266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lIns="0" tIns="0" rIns="0" bIns="0" anchor="ctr">
            <a:normAutofit/>
          </a:bodyPr>
          <a:lstStyle/>
          <a:p>
            <a:pPr lvl="0"/>
            <a:r>
              <a:rPr/>
              <a:t>標題文字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/>
          </a:extLst>
        </p:spPr>
        <p:txBody>
          <a:bodyPr lIns="0" tIns="0" rIns="0" bIns="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pPr lvl="0"/>
            <a:r>
              <a:rPr/>
              <a:t>內文層級一</a:t>
            </a:r>
          </a:p>
          <a:p>
            <a:pPr lvl="1"/>
            <a:r>
              <a:rPr/>
              <a:t>內文層級二</a:t>
            </a:r>
          </a:p>
          <a:p>
            <a:pPr lvl="2"/>
            <a:r>
              <a:rPr/>
              <a:t>內文層級三</a:t>
            </a:r>
          </a:p>
          <a:p>
            <a:pPr lvl="3"/>
            <a:r>
              <a:rPr/>
              <a:t>內文層級四</a:t>
            </a:r>
          </a:p>
          <a:p>
            <a:pPr lvl="4"/>
            <a:r>
              <a:rPr/>
              <a:t>內文層級五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10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ransition spd="med"/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5pPr>
      <a:lvl6pPr indent="11430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6pPr>
      <a:lvl7pPr indent="13716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7pPr>
      <a:lvl8pPr indent="16002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8pPr>
      <a:lvl9pPr indent="1828800" defTabSz="584200">
        <a:defRPr sz="72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9pPr>
    </p:titleStyle>
    <p:bodyStyle>
      <a:lvl1pPr marL="444500" indent="-444500" algn="l" defTabSz="584200" rtl="0" eaLnBrk="0" fontAlgn="base" hangingPunct="0">
        <a:spcBef>
          <a:spcPts val="3600"/>
        </a:spcBef>
        <a:spcAft>
          <a:spcPct val="0"/>
        </a:spcAft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1pPr>
      <a:lvl2pPr marL="889000" indent="-444500" algn="l" defTabSz="584200" rtl="0" eaLnBrk="0" fontAlgn="base" hangingPunct="0">
        <a:spcBef>
          <a:spcPts val="3600"/>
        </a:spcBef>
        <a:spcAft>
          <a:spcPct val="0"/>
        </a:spcAft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2pPr>
      <a:lvl3pPr marL="1333500" indent="-444500" algn="l" defTabSz="584200" rtl="0" eaLnBrk="0" fontAlgn="base" hangingPunct="0">
        <a:spcBef>
          <a:spcPts val="3600"/>
        </a:spcBef>
        <a:spcAft>
          <a:spcPct val="0"/>
        </a:spcAft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3pPr>
      <a:lvl4pPr marL="1778000" indent="-444500" algn="l" defTabSz="584200" rtl="0" eaLnBrk="0" fontAlgn="base" hangingPunct="0">
        <a:spcBef>
          <a:spcPts val="3600"/>
        </a:spcBef>
        <a:spcAft>
          <a:spcPct val="0"/>
        </a:spcAft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4pPr>
      <a:lvl5pPr marL="2222500" indent="-444500" algn="l" defTabSz="584200" rtl="0" eaLnBrk="0" fontAlgn="base" hangingPunct="0">
        <a:spcBef>
          <a:spcPts val="3600"/>
        </a:spcBef>
        <a:spcAft>
          <a:spcPct val="0"/>
        </a:spcAft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5pPr>
      <a:lvl6pPr marL="26670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6pPr>
      <a:lvl7pPr marL="31115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7pPr>
      <a:lvl8pPr marL="35560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8pPr>
      <a:lvl9pPr marL="4000500" indent="-444500" defTabSz="584200">
        <a:spcBef>
          <a:spcPts val="3600"/>
        </a:spcBef>
        <a:buSzPct val="30000"/>
        <a:buBlip>
          <a:blip r:embed="rId15"/>
        </a:buBlip>
        <a:defRPr sz="360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latin typeface="+mn-lt"/>
          <a:ea typeface="+mn-ea"/>
          <a:cs typeface="+mn-cs"/>
          <a:sym typeface="Helvetica Neue Light"/>
        </a:defRPr>
      </a:lvl9pPr>
    </p:bodyStyle>
    <p:otherStyle>
      <a:lvl1pPr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1pPr>
      <a:lvl2pPr indent="2286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2pPr>
      <a:lvl3pPr indent="4572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3pPr>
      <a:lvl4pPr indent="6858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4pPr>
      <a:lvl5pPr indent="9144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5pPr>
      <a:lvl6pPr indent="11430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6pPr>
      <a:lvl7pPr indent="13716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7pPr>
      <a:lvl8pPr indent="16002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8pPr>
      <a:lvl9pPr indent="1828800" algn="r" defTabSz="584200">
        <a:defRPr sz="1400" b="1">
          <a:solidFill>
            <a:schemeClr val="tx1"/>
          </a:solidFill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hape 62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12291" name="01_0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408363"/>
            <a:ext cx="9804400" cy="443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7586269" y="7994104"/>
            <a:ext cx="4017152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一個資料庫可以有多個相關資料表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hape 65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13315" name="01_0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963" y="3563938"/>
            <a:ext cx="10302875" cy="412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4433165" y="7962573"/>
            <a:ext cx="4805428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使用一個資料庫儲存世界所有國家資料。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hape 68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14339" name="01_0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100" y="2933700"/>
            <a:ext cx="10388600" cy="538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1308100" y="6949794"/>
            <a:ext cx="3370766" cy="1333698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可以依據使用者的需求提供</a:t>
            </a:r>
            <a:endParaRPr lang="en-US" altLang="zh-TW" sz="2000" b="1" dirty="0" smtClean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457200" marR="0" indent="-45720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洲別國家資料</a:t>
            </a:r>
            <a:endParaRPr lang="en-US" altLang="zh-TW" sz="2000" b="1" dirty="0" smtClean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457200" marR="0" indent="-45720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人口小於十萬的國家</a:t>
            </a:r>
            <a:endParaRPr lang="en-US" altLang="zh-TW" sz="2000" b="1" dirty="0" smtClean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457200" marR="0" indent="-45720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…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hape 71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15363" name="01_1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162" y="3115678"/>
            <a:ext cx="10404475" cy="688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267575" y="1446015"/>
            <a:ext cx="5108467" cy="1333698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一筆國家資料不容易記錄國家內的城市資料</a:t>
            </a:r>
            <a:endParaRPr lang="en-US" altLang="zh-TW" sz="2000" b="1" dirty="0" smtClean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1.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因為每葛國家城市多寡不一</a:t>
            </a:r>
            <a:endParaRPr lang="en-US" altLang="zh-TW" sz="2000" b="1" dirty="0" smtClean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2.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語言也是多寡不一</a:t>
            </a:r>
            <a:endParaRPr lang="en-US" altLang="zh-TW" sz="2000" b="1" dirty="0" smtClean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像這類情況都需要獨立一個資料表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267575" y="3994511"/>
            <a:ext cx="3951499" cy="5586077"/>
            <a:chOff x="267575" y="3994511"/>
            <a:chExt cx="3951499" cy="5586077"/>
          </a:xfrm>
        </p:grpSpPr>
        <p:sp>
          <p:nvSpPr>
            <p:cNvPr id="5" name="文字方塊 4"/>
            <p:cNvSpPr txBox="1"/>
            <p:nvPr/>
          </p:nvSpPr>
          <p:spPr>
            <a:xfrm>
              <a:off x="267575" y="7429054"/>
              <a:ext cx="3457758" cy="718145"/>
            </a:xfrm>
            <a:prstGeom prst="rect">
              <a:avLst/>
            </a:prstGeom>
            <a:noFill/>
            <a:ln w="19050" cap="flat">
              <a:solidFill>
                <a:schemeClr val="accent1"/>
              </a:solidFill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城市</a:t>
              </a:r>
              <a:r>
                <a:rPr lang="en-US" altLang="zh-TW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(Table)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：</a:t>
              </a:r>
              <a:endPara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國家</a:t>
              </a:r>
              <a:r>
                <a:rPr lang="zh-TW" altLang="en-US" sz="2000" b="1" dirty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碼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、城市、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區域、人口</a:t>
              </a:r>
              <a:endPara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6" name="文字方塊 5"/>
            <p:cNvSpPr txBox="1"/>
            <p:nvPr/>
          </p:nvSpPr>
          <p:spPr>
            <a:xfrm>
              <a:off x="267575" y="8862443"/>
              <a:ext cx="3951499" cy="718145"/>
            </a:xfrm>
            <a:prstGeom prst="rect">
              <a:avLst/>
            </a:prstGeom>
            <a:noFill/>
            <a:ln w="19050" cap="flat">
              <a:solidFill>
                <a:schemeClr val="accent1"/>
              </a:solidFill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語言</a:t>
              </a:r>
              <a:r>
                <a:rPr lang="en-US" altLang="zh-TW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(Table)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：</a:t>
              </a:r>
              <a:endPara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國家</a:t>
              </a:r>
              <a:r>
                <a:rPr lang="zh-TW" altLang="en-US" sz="2000" b="1" dirty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碼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、語言、官方</a:t>
              </a:r>
              <a:r>
                <a:rPr lang="en-US" altLang="zh-TW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(T/F)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、比率</a:t>
              </a:r>
              <a:endPara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267575" y="3994511"/>
              <a:ext cx="3056650" cy="1025922"/>
            </a:xfrm>
            <a:prstGeom prst="rect">
              <a:avLst/>
            </a:prstGeom>
            <a:noFill/>
            <a:ln w="19050" cap="flat">
              <a:solidFill>
                <a:schemeClr val="accent1"/>
              </a:solidFill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國家</a:t>
              </a:r>
              <a:r>
                <a:rPr lang="en-US" altLang="zh-TW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(Table)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：</a:t>
              </a:r>
              <a:endPara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  <a:p>
              <a:pPr marL="0" marR="0" indent="0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國家碼、國名、洲別、地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區、面積、獨立年、</a:t>
              </a:r>
              <a:r>
                <a:rPr lang="en-US" altLang="zh-TW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…</a:t>
              </a:r>
              <a:endPara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endParaRPr>
            </a:p>
          </p:txBody>
        </p:sp>
      </p:grp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hape 74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認識Structured Query Language</a:t>
            </a:r>
          </a:p>
        </p:txBody>
      </p:sp>
      <p:pic>
        <p:nvPicPr>
          <p:cNvPr id="16387" name="01_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338" y="2555875"/>
            <a:ext cx="9382125" cy="614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grpSp>
        <p:nvGrpSpPr>
          <p:cNvPr id="2" name="群組 1"/>
          <p:cNvGrpSpPr/>
          <p:nvPr/>
        </p:nvGrpSpPr>
        <p:grpSpPr>
          <a:xfrm>
            <a:off x="1805356" y="4706632"/>
            <a:ext cx="3917527" cy="3877158"/>
            <a:chOff x="1805356" y="4706632"/>
            <a:chExt cx="3917527" cy="3877158"/>
          </a:xfrm>
        </p:grpSpPr>
        <p:sp>
          <p:nvSpPr>
            <p:cNvPr id="4" name="文字方塊 3"/>
            <p:cNvSpPr txBox="1"/>
            <p:nvPr/>
          </p:nvSpPr>
          <p:spPr>
            <a:xfrm>
              <a:off x="4784040" y="4994274"/>
              <a:ext cx="938843" cy="410369"/>
            </a:xfrm>
            <a:prstGeom prst="rect">
              <a:avLst/>
            </a:prstGeom>
            <a:noFill/>
            <a:ln w="19050" cap="flat">
              <a:solidFill>
                <a:schemeClr val="accent1"/>
              </a:solidFill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TW" sz="2000" b="1" dirty="0" err="1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MySql</a:t>
              </a:r>
              <a:endParaRPr kumimoji="0" lang="zh-TW" altLang="en-US" sz="2000" b="1" i="0" u="none" strike="noStrike" cap="none" spc="0" normalizeH="0" baseline="0" dirty="0">
                <a:ln>
                  <a:noFill/>
                </a:ln>
                <a:solidFill>
                  <a:srgbClr val="2929FF"/>
                </a:solidFill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Helvetica Neue Light"/>
              </a:endParaRPr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1805356" y="4706632"/>
              <a:ext cx="938843" cy="410369"/>
            </a:xfrm>
            <a:prstGeom prst="rect">
              <a:avLst/>
            </a:prstGeom>
            <a:noFill/>
            <a:ln w="19050" cap="flat">
              <a:solidFill>
                <a:schemeClr val="accent1"/>
              </a:solidFill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TW" sz="2000" b="1" dirty="0" err="1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MsSql</a:t>
              </a:r>
              <a:endParaRPr kumimoji="0" lang="zh-TW" altLang="en-US" sz="2000" b="1" i="0" u="none" strike="noStrike" cap="none" spc="0" normalizeH="0" baseline="0" dirty="0">
                <a:ln>
                  <a:noFill/>
                </a:ln>
                <a:solidFill>
                  <a:srgbClr val="2929FF"/>
                </a:solidFill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Helvetica Neue Light"/>
              </a:endParaRPr>
            </a:p>
          </p:txBody>
        </p:sp>
        <p:sp>
          <p:nvSpPr>
            <p:cNvPr id="6" name="文字方塊 5"/>
            <p:cNvSpPr txBox="1"/>
            <p:nvPr/>
          </p:nvSpPr>
          <p:spPr>
            <a:xfrm>
              <a:off x="2963918" y="8173421"/>
              <a:ext cx="1024758" cy="410369"/>
            </a:xfrm>
            <a:prstGeom prst="rect">
              <a:avLst/>
            </a:prstGeom>
            <a:noFill/>
            <a:ln w="19050" cap="flat">
              <a:solidFill>
                <a:schemeClr val="accent1"/>
              </a:solidFill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TW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Oracle</a:t>
              </a:r>
              <a:endParaRPr kumimoji="0" lang="zh-TW" altLang="en-US" sz="2000" b="1" i="0" u="none" strike="noStrike" cap="none" spc="0" normalizeH="0" baseline="0" dirty="0">
                <a:ln>
                  <a:noFill/>
                </a:ln>
                <a:solidFill>
                  <a:srgbClr val="2929FF"/>
                </a:solidFill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Helvetica Neue Light"/>
              </a:endParaRPr>
            </a:p>
          </p:txBody>
        </p:sp>
      </p:grpSp>
      <p:sp>
        <p:nvSpPr>
          <p:cNvPr id="7" name="圓角矩形 6"/>
          <p:cNvSpPr/>
          <p:nvPr/>
        </p:nvSpPr>
        <p:spPr>
          <a:xfrm>
            <a:off x="8064063" y="5533697"/>
            <a:ext cx="1142999" cy="431362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TW" altLang="en-US" sz="110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hape 77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dirty="0" smtClean="0">
                <a:solidFill>
                  <a:srgbClr val="000000"/>
                </a:solidFill>
                <a:effectLst/>
              </a:rPr>
              <a:t>認識Structured Query Language</a:t>
            </a:r>
          </a:p>
        </p:txBody>
      </p:sp>
      <p:pic>
        <p:nvPicPr>
          <p:cNvPr id="17411" name="01_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25" y="3386138"/>
            <a:ext cx="10623550" cy="447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2135432" y="2975769"/>
            <a:ext cx="2278912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Server 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端 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伺服器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704398" y="2975769"/>
            <a:ext cx="2278912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Client 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端 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客戶端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hape 80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認識Structured Query Language</a:t>
            </a:r>
          </a:p>
        </p:txBody>
      </p:sp>
      <p:pic>
        <p:nvPicPr>
          <p:cNvPr id="18435" name="01_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862" y="3725973"/>
            <a:ext cx="10633075" cy="376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9734411" y="6274734"/>
            <a:ext cx="2956830" cy="718145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使用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SQL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敘述或管理、設定資料庫伺服器的工作。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hape 83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認識Structured Query Language</a:t>
            </a:r>
          </a:p>
        </p:txBody>
      </p:sp>
      <p:pic>
        <p:nvPicPr>
          <p:cNvPr id="19459" name="01_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0" y="3862388"/>
            <a:ext cx="10591800" cy="352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grpSp>
        <p:nvGrpSpPr>
          <p:cNvPr id="2" name="群組 1"/>
          <p:cNvGrpSpPr/>
          <p:nvPr/>
        </p:nvGrpSpPr>
        <p:grpSpPr>
          <a:xfrm>
            <a:off x="9702880" y="4266475"/>
            <a:ext cx="2231616" cy="2019953"/>
            <a:chOff x="9702880" y="4266475"/>
            <a:chExt cx="2231616" cy="2019953"/>
          </a:xfrm>
        </p:grpSpPr>
        <p:sp>
          <p:nvSpPr>
            <p:cNvPr id="4" name="文字方塊 3"/>
            <p:cNvSpPr txBox="1"/>
            <p:nvPr/>
          </p:nvSpPr>
          <p:spPr>
            <a:xfrm>
              <a:off x="9702880" y="5568283"/>
              <a:ext cx="2095420" cy="718145"/>
            </a:xfrm>
            <a:prstGeom prst="rect">
              <a:avLst/>
            </a:prstGeom>
            <a:noFill/>
            <a:ln w="19050" cap="flat">
              <a:solidFill>
                <a:schemeClr val="accent1"/>
              </a:solidFill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</a:pP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如 </a:t>
              </a:r>
              <a:r>
                <a:rPr lang="en-US" altLang="zh-TW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Delphi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、</a:t>
              </a:r>
              <a:r>
                <a:rPr lang="en-US" altLang="zh-TW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2000" b="1" dirty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</a:t>
              </a:r>
              <a:r>
                <a:rPr lang="en-US" altLang="zh-TW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#</a:t>
              </a:r>
              <a:r>
                <a:rPr lang="zh-TW" altLang="en-US" sz="2000" b="1" dirty="0" smtClean="0">
                  <a:solidFill>
                    <a:srgbClr val="2929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</a:rPr>
                <a:t>的會計系統軟體</a:t>
              </a:r>
              <a:endParaRPr kumimoji="0" lang="zh-TW" altLang="en-US" sz="2000" b="1" i="0" u="none" strike="noStrike" cap="none" spc="0" normalizeH="0" baseline="0" dirty="0">
                <a:ln>
                  <a:noFill/>
                </a:ln>
                <a:solidFill>
                  <a:srgbClr val="2929FF"/>
                </a:solidFill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Helvetica Neue Light"/>
              </a:endParaRPr>
            </a:p>
          </p:txBody>
        </p:sp>
        <p:sp>
          <p:nvSpPr>
            <p:cNvPr id="5" name="圓角矩形 4"/>
            <p:cNvSpPr/>
            <p:nvPr/>
          </p:nvSpPr>
          <p:spPr>
            <a:xfrm>
              <a:off x="9801811" y="4266475"/>
              <a:ext cx="2132685" cy="368587"/>
            </a:xfrm>
            <a:prstGeom prst="roundRect">
              <a:avLst/>
            </a:prstGeom>
            <a:noFill/>
            <a:ln w="158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TW" altLang="en-US" sz="1100" dirty="0"/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9970894" y="5893541"/>
              <a:ext cx="1695590" cy="361356"/>
            </a:xfrm>
            <a:prstGeom prst="roundRect">
              <a:avLst/>
            </a:prstGeom>
            <a:noFill/>
            <a:ln w="158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TW" altLang="en-US" sz="1100" dirty="0"/>
            </a:p>
          </p:txBody>
        </p:sp>
      </p:grp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hape 86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認識Structured Query Language</a:t>
            </a:r>
          </a:p>
        </p:txBody>
      </p:sp>
      <p:pic>
        <p:nvPicPr>
          <p:cNvPr id="20483" name="01_1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638" y="3643313"/>
            <a:ext cx="9915525" cy="396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5" name="圓角矩形 4"/>
          <p:cNvSpPr/>
          <p:nvPr/>
        </p:nvSpPr>
        <p:spPr>
          <a:xfrm>
            <a:off x="5880536" y="3643313"/>
            <a:ext cx="740980" cy="2347584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TW" altLang="en-US" sz="11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2469971" y="7802330"/>
            <a:ext cx="8064858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fontAlgn="auto" latinLnBrk="1">
              <a:spcBef>
                <a:spcPts val="0"/>
              </a:spcBef>
              <a:spcAft>
                <a:spcPts val="0"/>
              </a:spcAft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無論那一種用戶端的應用程式，它們都是使用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SQL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敘述跟資料庫溝通。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hape 89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MySQL用戶端應用程式</a:t>
            </a:r>
          </a:p>
        </p:txBody>
      </p:sp>
      <p:pic>
        <p:nvPicPr>
          <p:cNvPr id="21507" name="01_1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2522538"/>
            <a:ext cx="10160000" cy="620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1835886" y="1969978"/>
            <a:ext cx="3382499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fontAlgn="auto" latinLnBrk="1">
              <a:spcBef>
                <a:spcPts val="0"/>
              </a:spcBef>
              <a:spcAft>
                <a:spcPts val="0"/>
              </a:spcAft>
            </a:pPr>
            <a:r>
              <a:rPr lang="en-US" altLang="zh-TW" sz="2000" b="1" dirty="0" err="1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WorkBench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的 查詢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(.</a:t>
            </a:r>
            <a:r>
              <a:rPr lang="en-US" altLang="zh-TW" sz="2000" b="1" dirty="0" err="1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sql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檔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hape 34"/>
          <p:cNvSpPr>
            <a:spLocks noGrp="1"/>
          </p:cNvSpPr>
          <p:nvPr>
            <p:ph type="body" idx="4294967295"/>
          </p:nvPr>
        </p:nvSpPr>
        <p:spPr bwMode="auto">
          <a:xfrm>
            <a:off x="787400" y="7038975"/>
            <a:ext cx="11430000" cy="1562100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spcBef>
                <a:spcPct val="0"/>
              </a:spcBef>
              <a:buSzTx/>
              <a:buFontTx/>
              <a:buNone/>
            </a:pPr>
            <a:r>
              <a:rPr lang="zh-TW" altLang="zh-TW" sz="6000" b="1" smtClean="0">
                <a:solidFill>
                  <a:srgbClr val="0070C0"/>
                </a:solidFill>
                <a:effectLst/>
              </a:rPr>
              <a:t>第一章 </a:t>
            </a:r>
            <a:r>
              <a:rPr lang="zh-TW" altLang="en-US" sz="6000" b="1" smtClean="0">
                <a:solidFill>
                  <a:srgbClr val="0070C0"/>
                </a:solidFill>
                <a:effectLst/>
              </a:rPr>
              <a:t> </a:t>
            </a:r>
            <a:r>
              <a:rPr lang="zh-TW" altLang="zh-TW" sz="6000" b="1" smtClean="0">
                <a:solidFill>
                  <a:srgbClr val="0070C0"/>
                </a:solidFill>
                <a:effectLst/>
              </a:rPr>
              <a:t>資料庫概論與MySQL</a:t>
            </a:r>
          </a:p>
        </p:txBody>
      </p:sp>
      <p:grpSp>
        <p:nvGrpSpPr>
          <p:cNvPr id="4099" name="Group 37"/>
          <p:cNvGrpSpPr>
            <a:grpSpLocks/>
          </p:cNvGrpSpPr>
          <p:nvPr/>
        </p:nvGrpSpPr>
        <p:grpSpPr bwMode="auto">
          <a:xfrm>
            <a:off x="1370013" y="909638"/>
            <a:ext cx="10264775" cy="5532437"/>
            <a:chOff x="-190500" y="-190500"/>
            <a:chExt cx="10263833" cy="5531797"/>
          </a:xfrm>
        </p:grpSpPr>
        <p:pic>
          <p:nvPicPr>
            <p:cNvPr id="4102" name="cover.001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017" b="9833"/>
            <a:stretch>
              <a:fillRect/>
            </a:stretch>
          </p:blipFill>
          <p:spPr bwMode="auto">
            <a:xfrm>
              <a:off x="0" y="0"/>
              <a:ext cx="9882834" cy="5125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3" name="圖片 3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90500" y="-190500"/>
              <a:ext cx="10263834" cy="5531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100" name="Mysql_Logo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3563" y="4183063"/>
            <a:ext cx="1943100" cy="194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4101" name="Mariadb-seal-shaded-browntext-alt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270"/>
          <a:stretch>
            <a:fillRect/>
          </a:stretch>
        </p:blipFill>
        <p:spPr bwMode="auto">
          <a:xfrm>
            <a:off x="1190625" y="4562475"/>
            <a:ext cx="3124200" cy="163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hape 92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dirty="0" smtClean="0">
                <a:solidFill>
                  <a:srgbClr val="000000"/>
                </a:solidFill>
                <a:effectLst/>
              </a:rPr>
              <a:t>MySQL用戶端應用程式</a:t>
            </a:r>
          </a:p>
        </p:txBody>
      </p:sp>
      <p:pic>
        <p:nvPicPr>
          <p:cNvPr id="22531" name="01_1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5" y="2449513"/>
            <a:ext cx="9290050" cy="635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1857375" y="1891150"/>
            <a:ext cx="6403756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fontAlgn="auto" latinLnBrk="1">
              <a:spcBef>
                <a:spcPts val="0"/>
              </a:spcBef>
              <a:spcAft>
                <a:spcPts val="0"/>
              </a:spcAft>
            </a:pPr>
            <a:r>
              <a:rPr lang="en-US" altLang="zh-TW" sz="2000" b="1" dirty="0" err="1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DataBase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Design Modeling 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圖形化的資料庫設計工具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hape 95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MySQL用戶端應用程式</a:t>
            </a:r>
          </a:p>
        </p:txBody>
      </p:sp>
      <p:pic>
        <p:nvPicPr>
          <p:cNvPr id="23555" name="01_1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988" y="2700338"/>
            <a:ext cx="10664825" cy="585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1169988" y="2080816"/>
            <a:ext cx="8383915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fontAlgn="auto" latinLnBrk="1">
              <a:spcBef>
                <a:spcPts val="0"/>
              </a:spcBef>
              <a:spcAft>
                <a:spcPts val="0"/>
              </a:spcAft>
            </a:pPr>
            <a:r>
              <a:rPr lang="en-US" altLang="zh-TW" sz="2000" b="1" dirty="0" err="1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DataBase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en-US" altLang="zh-TW" sz="2000" b="1" dirty="0" err="1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Adminitration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提供開發人員執行管理、監控資料庫運作狀態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hape 98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MySQL用戶端應用程式</a:t>
            </a:r>
          </a:p>
        </p:txBody>
      </p:sp>
      <p:pic>
        <p:nvPicPr>
          <p:cNvPr id="24579" name="01_1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650" y="2663825"/>
            <a:ext cx="10477500" cy="592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1542064" y="1803790"/>
            <a:ext cx="7444280" cy="718145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fontAlgn="auto" latinLnBrk="1">
              <a:spcBef>
                <a:spcPts val="0"/>
              </a:spcBef>
              <a:spcAft>
                <a:spcPts val="0"/>
              </a:spcAft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「</a:t>
            </a:r>
            <a:r>
              <a:rPr lang="en-US" altLang="zh-TW" sz="2000" b="1" dirty="0" err="1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mysql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」是一個文字介面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MySQL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用戶端應用程式，可以在命令提示字元的環境中執行，可以使用它連線資料庫、執行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SQL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敘述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hape 101"/>
          <p:cNvSpPr>
            <a:spLocks noGrp="1"/>
          </p:cNvSpPr>
          <p:nvPr>
            <p:ph type="title"/>
          </p:nvPr>
        </p:nvSpPr>
        <p:spPr bwMode="auto">
          <a:xfrm>
            <a:off x="4981902" y="1119352"/>
            <a:ext cx="3941381" cy="1245476"/>
          </a:xfrm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dirty="0" smtClean="0">
                <a:solidFill>
                  <a:srgbClr val="000000"/>
                </a:solidFill>
                <a:effectLst/>
              </a:rPr>
              <a:t>MySQL Connector</a:t>
            </a:r>
          </a:p>
        </p:txBody>
      </p:sp>
      <p:pic>
        <p:nvPicPr>
          <p:cNvPr id="25603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725" y="2855201"/>
            <a:ext cx="9277350" cy="379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1534783" y="6796286"/>
            <a:ext cx="9935233" cy="2257028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fontAlgn="auto" latinLnBrk="1">
              <a:spcBef>
                <a:spcPts val="0"/>
              </a:spcBef>
              <a:spcAft>
                <a:spcPts val="0"/>
              </a:spcAft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MySQL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提供下列幾種</a:t>
            </a:r>
            <a:r>
              <a:rPr lang="en-US" altLang="zh-TW" sz="2000" b="1" dirty="0" err="1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Connetor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：</a:t>
            </a:r>
            <a:endParaRPr lang="en-US" altLang="zh-TW" sz="2000" b="1" dirty="0" smtClean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42900" indent="-342900" fontAlgn="auto" latinLnBrk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n"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Connector/ODBC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：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使用「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ODBC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」技術</a:t>
            </a:r>
            <a:r>
              <a:rPr lang="zh-TW" altLang="en-US" sz="2000" b="1" dirty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連線到</a:t>
            </a:r>
            <a:r>
              <a:rPr lang="en-US" altLang="zh-TW" sz="2000" b="1" dirty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MySQL</a:t>
            </a:r>
            <a:r>
              <a:rPr lang="zh-TW" altLang="en-US" sz="2000" b="1" dirty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資料庫伺服器的應用程式</a:t>
            </a:r>
            <a:endParaRPr lang="en-US" altLang="zh-TW" sz="2000" b="1" dirty="0" smtClean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342900" indent="-342900" fontAlgn="auto" latinLnBrk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n"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Connector/Net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：使用「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ADO.NET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」技術連線到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MySQL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資料庫伺服器的應用程式</a:t>
            </a:r>
            <a:endParaRPr lang="en-US" altLang="zh-TW" sz="2000" b="1" dirty="0" smtClean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fontAlgn="auto" latinLnBrk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n"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Connector/J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：使用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Java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技術開發的應用程式</a:t>
            </a:r>
            <a:endParaRPr lang="en-US" altLang="zh-TW" sz="2000" b="1" dirty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fontAlgn="auto" latinLnBrk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n"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Connector/Python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：使用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技術</a:t>
            </a:r>
            <a:r>
              <a:rPr lang="zh-TW" altLang="en-US" sz="2000" b="1" dirty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開發的應用程式</a:t>
            </a:r>
            <a:endParaRPr lang="en-US" altLang="zh-TW" sz="2000" b="1" dirty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fontAlgn="auto" latinLnBrk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n"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Connector/C++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：使用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C++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技術</a:t>
            </a:r>
            <a:r>
              <a:rPr lang="zh-TW" altLang="en-US" sz="2000" b="1" dirty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開發的應用程式</a:t>
            </a:r>
            <a:endParaRPr lang="en-US" altLang="zh-TW" sz="2000" b="1" dirty="0">
              <a:solidFill>
                <a:srgbClr val="2929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fontAlgn="auto" latinLnBrk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n"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Connector/C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sz="2000" b="1" dirty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技術</a:t>
            </a:r>
            <a:r>
              <a:rPr lang="zh-TW" altLang="en-US" sz="2000" b="1" dirty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開發的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hape 104"/>
          <p:cNvSpPr>
            <a:spLocks noGrp="1"/>
          </p:cNvSpPr>
          <p:nvPr>
            <p:ph type="title"/>
          </p:nvPr>
        </p:nvSpPr>
        <p:spPr bwMode="auto">
          <a:xfrm>
            <a:off x="787400" y="850900"/>
            <a:ext cx="11430000" cy="2438400"/>
          </a:xfrm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b="1" smtClean="0">
                <a:solidFill>
                  <a:srgbClr val="000000"/>
                </a:solidFill>
                <a:effectLst/>
              </a:rPr>
              <a:t>安裝與設定MySQL資料庫伺服器</a:t>
            </a:r>
          </a:p>
        </p:txBody>
      </p:sp>
      <p:sp>
        <p:nvSpPr>
          <p:cNvPr id="26627" name="Shape 105"/>
          <p:cNvSpPr>
            <a:spLocks noGrp="1"/>
          </p:cNvSpPr>
          <p:nvPr>
            <p:ph type="body" idx="1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buSzPct val="75000"/>
              <a:buFontTx/>
              <a:buChar char="•"/>
            </a:pPr>
            <a:r>
              <a:rPr lang="zh-TW" altLang="zh-TW" smtClean="0">
                <a:solidFill>
                  <a:srgbClr val="000000"/>
                </a:solidFill>
                <a:effectLst/>
              </a:rPr>
              <a:t>下載MySQL資料庫伺服器軟體</a:t>
            </a:r>
          </a:p>
          <a:p>
            <a:pPr eaLnBrk="1" hangingPunct="1">
              <a:buSzPct val="75000"/>
              <a:buFontTx/>
              <a:buChar char="•"/>
            </a:pPr>
            <a:r>
              <a:rPr lang="zh-TW" altLang="zh-TW" smtClean="0">
                <a:solidFill>
                  <a:srgbClr val="000000"/>
                </a:solidFill>
                <a:effectLst/>
              </a:rPr>
              <a:t>安裝MySQL資料庫伺服器軟體</a:t>
            </a:r>
          </a:p>
          <a:p>
            <a:pPr eaLnBrk="1" hangingPunct="1">
              <a:buSzPct val="75000"/>
              <a:buFontTx/>
              <a:buChar char="•"/>
            </a:pPr>
            <a:r>
              <a:rPr lang="zh-TW" altLang="zh-TW" smtClean="0">
                <a:solidFill>
                  <a:srgbClr val="000000"/>
                </a:solidFill>
                <a:effectLst/>
              </a:rPr>
              <a:t>使用MySQL Workbench安裝範例資料庫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hape 41"/>
          <p:cNvSpPr>
            <a:spLocks noGrp="1"/>
          </p:cNvSpPr>
          <p:nvPr>
            <p:ph type="title"/>
          </p:nvPr>
        </p:nvSpPr>
        <p:spPr bwMode="auto">
          <a:xfrm>
            <a:off x="787400" y="671513"/>
            <a:ext cx="11430000" cy="2438400"/>
          </a:xfrm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b="1" smtClean="0">
                <a:solidFill>
                  <a:srgbClr val="000000"/>
                </a:solidFill>
                <a:effectLst/>
              </a:rPr>
              <a:t>資料庫概論與MySQL</a:t>
            </a:r>
          </a:p>
        </p:txBody>
      </p:sp>
      <p:sp>
        <p:nvSpPr>
          <p:cNvPr id="5123" name="Shape 42"/>
          <p:cNvSpPr>
            <a:spLocks noGrp="1"/>
          </p:cNvSpPr>
          <p:nvPr>
            <p:ph type="body" idx="1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buSzPct val="75000"/>
              <a:buFontTx/>
              <a:buChar char="•"/>
            </a:pPr>
            <a:r>
              <a:rPr lang="zh-TW" altLang="zh-TW" b="1" smtClean="0">
                <a:solidFill>
                  <a:srgbClr val="000000"/>
                </a:solidFill>
                <a:effectLst/>
              </a:rPr>
              <a:t>儲存與管理資料</a:t>
            </a:r>
          </a:p>
          <a:p>
            <a:pPr eaLnBrk="1" hangingPunct="1">
              <a:buSzPct val="75000"/>
              <a:buFontTx/>
              <a:buChar char="•"/>
            </a:pPr>
            <a:r>
              <a:rPr lang="zh-TW" altLang="zh-TW" b="1" smtClean="0">
                <a:solidFill>
                  <a:srgbClr val="000000"/>
                </a:solidFill>
                <a:effectLst/>
              </a:rPr>
              <a:t>認識Structured Query Language</a:t>
            </a:r>
          </a:p>
          <a:p>
            <a:pPr eaLnBrk="1" hangingPunct="1">
              <a:buSzPct val="75000"/>
              <a:buFontTx/>
              <a:buChar char="•"/>
            </a:pPr>
            <a:r>
              <a:rPr lang="zh-TW" altLang="zh-TW" b="1" smtClean="0">
                <a:solidFill>
                  <a:srgbClr val="000000"/>
                </a:solidFill>
                <a:effectLst/>
              </a:rPr>
              <a:t>MySQL用戶端軟體</a:t>
            </a:r>
          </a:p>
          <a:p>
            <a:pPr eaLnBrk="1" hangingPunct="1">
              <a:buSzPct val="75000"/>
              <a:buFontTx/>
              <a:buChar char="•"/>
            </a:pPr>
            <a:r>
              <a:rPr lang="zh-TW" altLang="zh-TW" b="1" smtClean="0">
                <a:solidFill>
                  <a:srgbClr val="000000"/>
                </a:solidFill>
                <a:effectLst/>
              </a:rPr>
              <a:t>MySQL Connector</a:t>
            </a:r>
          </a:p>
          <a:p>
            <a:pPr eaLnBrk="1" hangingPunct="1">
              <a:buSzPct val="75000"/>
              <a:buFontTx/>
              <a:buChar char="•"/>
            </a:pPr>
            <a:r>
              <a:rPr lang="zh-TW" altLang="zh-TW" b="1" smtClean="0">
                <a:solidFill>
                  <a:srgbClr val="000000"/>
                </a:solidFill>
                <a:effectLst/>
              </a:rPr>
              <a:t>安裝與設定MySQL資料庫伺服器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hape 44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6147" name="01_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38" y="3429000"/>
            <a:ext cx="10777865" cy="43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9380483" y="5927834"/>
            <a:ext cx="2680138" cy="1150883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50800" dist="38100" dir="5400000" rotWithShape="0">
                  <a:srgbClr val="000000"/>
                </a:outerShdw>
              </a:effectLst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hape 47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7171" name="01_0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525" y="3268663"/>
            <a:ext cx="10699750" cy="471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2" name="文字方塊 1"/>
          <p:cNvSpPr txBox="1"/>
          <p:nvPr/>
        </p:nvSpPr>
        <p:spPr>
          <a:xfrm>
            <a:off x="8638975" y="7149080"/>
            <a:ext cx="2621693" cy="1025922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即使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電子檔案也不容易由</a:t>
            </a: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200</a:t>
            </a:r>
            <a:r>
              <a:rPr lang="zh-TW" altLang="en-US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多個檔案找出所要的資料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hape 50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8195" name="01_0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550" y="2454275"/>
            <a:ext cx="10045700" cy="634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hape 53"/>
          <p:cNvSpPr>
            <a:spLocks noGrp="1"/>
          </p:cNvSpPr>
          <p:nvPr>
            <p:ph type="title"/>
          </p:nvPr>
        </p:nvSpPr>
        <p:spPr bwMode="auto"/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9219" name="01_0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25" y="2536825"/>
            <a:ext cx="10902950" cy="617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4441843" y="8836525"/>
            <a:ext cx="5979164" cy="718145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000" dirty="0" smtClean="0">
                <a:solidFill>
                  <a:srgbClr val="2929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或因區域</a:t>
            </a:r>
            <a:r>
              <a:rPr lang="en-US" altLang="zh-TW" sz="2000" dirty="0" smtClean="0">
                <a:solidFill>
                  <a:srgbClr val="2929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lang="zh-TW" altLang="en-US" sz="2000" dirty="0" smtClean="0">
                <a:solidFill>
                  <a:srgbClr val="2929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洲</a:t>
            </a:r>
            <a:r>
              <a:rPr lang="en-US" altLang="zh-TW" sz="2000" dirty="0" smtClean="0">
                <a:solidFill>
                  <a:srgbClr val="2929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r>
              <a:rPr lang="zh-TW" altLang="en-US" sz="2000" dirty="0" smtClean="0">
                <a:solidFill>
                  <a:srgbClr val="2929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別畫分多個工作別，但如果又要有洲別區分，找人口小於十萬的國家資料也是不容易。</a:t>
            </a:r>
            <a:endParaRPr kumimoji="0" lang="zh-TW" altLang="en-US" sz="2000" b="0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effectLst>
                <a:outerShdw blurRad="50800" dist="38100" dir="5400000" rotWithShape="0">
                  <a:srgbClr val="000000"/>
                </a:outerShdw>
              </a:effectLst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hape 56"/>
          <p:cNvSpPr>
            <a:spLocks noGrp="1"/>
          </p:cNvSpPr>
          <p:nvPr>
            <p:ph type="title"/>
          </p:nvPr>
        </p:nvSpPr>
        <p:spPr bwMode="auto">
          <a:xfrm>
            <a:off x="787400" y="190938"/>
            <a:ext cx="11430000" cy="2438400"/>
          </a:xfrm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10243" name="01_0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888" y="4141788"/>
            <a:ext cx="7947025" cy="296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橢圓 3"/>
          <p:cNvSpPr/>
          <p:nvPr/>
        </p:nvSpPr>
        <p:spPr>
          <a:xfrm>
            <a:off x="8103476" y="4141788"/>
            <a:ext cx="2948151" cy="3204943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TW" altLang="en-US" sz="1100"/>
          </a:p>
        </p:txBody>
      </p:sp>
      <p:sp>
        <p:nvSpPr>
          <p:cNvPr id="5" name="圓角矩形 4"/>
          <p:cNvSpPr/>
          <p:nvPr/>
        </p:nvSpPr>
        <p:spPr>
          <a:xfrm>
            <a:off x="5407573" y="6148552"/>
            <a:ext cx="1718442" cy="961862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TW" altLang="en-US" sz="1100"/>
          </a:p>
        </p:txBody>
      </p:sp>
      <p:sp>
        <p:nvSpPr>
          <p:cNvPr id="6" name="圓角矩形 5"/>
          <p:cNvSpPr/>
          <p:nvPr/>
        </p:nvSpPr>
        <p:spPr>
          <a:xfrm>
            <a:off x="2341180" y="6258911"/>
            <a:ext cx="1718442" cy="677918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TW" altLang="en-US" sz="110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hape 59"/>
          <p:cNvSpPr>
            <a:spLocks noGrp="1"/>
          </p:cNvSpPr>
          <p:nvPr>
            <p:ph type="title"/>
          </p:nvPr>
        </p:nvSpPr>
        <p:spPr bwMode="auto">
          <a:xfrm>
            <a:off x="787400" y="211535"/>
            <a:ext cx="11430000" cy="2438400"/>
          </a:xfrm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TW" altLang="zh-TW" sz="1800" smtClean="0">
                <a:solidFill>
                  <a:srgbClr val="000000"/>
                </a:solidFill>
                <a:effectLst/>
              </a:rPr>
              <a:t>儲存與管理資料</a:t>
            </a:r>
          </a:p>
        </p:txBody>
      </p:sp>
      <p:pic>
        <p:nvPicPr>
          <p:cNvPr id="11267" name="01_0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825" y="3663950"/>
            <a:ext cx="9963150" cy="392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8403843" y="5786820"/>
            <a:ext cx="536823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C#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307632" y="3253581"/>
            <a:ext cx="729247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Java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7795253" y="7588250"/>
            <a:ext cx="1024757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sz="2000" b="1" dirty="0" smtClean="0">
                <a:solidFill>
                  <a:srgbClr val="2929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Python</a:t>
            </a:r>
            <a:endParaRPr kumimoji="0" lang="zh-TW" altLang="en-US" sz="2000" b="1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3597593" y="3017249"/>
            <a:ext cx="3213111" cy="410369"/>
          </a:xfrm>
          <a:prstGeom prst="rect">
            <a:avLst/>
          </a:prstGeom>
          <a:noFill/>
          <a:ln w="19050" cap="flat">
            <a:solidFill>
              <a:schemeClr val="accent1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000" dirty="0" smtClean="0">
                <a:solidFill>
                  <a:srgbClr val="2929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依據需求建立不同的資料庫</a:t>
            </a:r>
            <a:endParaRPr kumimoji="0" lang="zh-TW" altLang="en-US" sz="2000" b="0" i="0" u="none" strike="noStrike" cap="none" spc="0" normalizeH="0" baseline="0" dirty="0">
              <a:ln>
                <a:noFill/>
              </a:ln>
              <a:solidFill>
                <a:srgbClr val="2929FF"/>
              </a:solidFill>
              <a:effectLst>
                <a:outerShdw blurRad="50800" dist="38100" dir="5400000" rotWithShape="0">
                  <a:srgbClr val="000000"/>
                </a:outerShdw>
              </a:effectLst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602</Words>
  <Application>Microsoft Office PowerPoint</Application>
  <PresentationFormat>自訂</PresentationFormat>
  <Paragraphs>72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29" baseType="lpstr">
      <vt:lpstr>Helvetica Neue</vt:lpstr>
      <vt:lpstr>Helvetica Neue Light</vt:lpstr>
      <vt:lpstr>微軟正黑體</vt:lpstr>
      <vt:lpstr>Wingdings</vt:lpstr>
      <vt:lpstr>Industrial</vt:lpstr>
      <vt:lpstr>PowerPoint 簡報</vt:lpstr>
      <vt:lpstr>PowerPoint 簡報</vt:lpstr>
      <vt:lpstr>資料庫概論與MySQL</vt:lpstr>
      <vt:lpstr>儲存與管理資料</vt:lpstr>
      <vt:lpstr>儲存與管理資料</vt:lpstr>
      <vt:lpstr>儲存與管理資料</vt:lpstr>
      <vt:lpstr>儲存與管理資料</vt:lpstr>
      <vt:lpstr>儲存與管理資料</vt:lpstr>
      <vt:lpstr>儲存與管理資料</vt:lpstr>
      <vt:lpstr>儲存與管理資料</vt:lpstr>
      <vt:lpstr>儲存與管理資料</vt:lpstr>
      <vt:lpstr>儲存與管理資料</vt:lpstr>
      <vt:lpstr>儲存與管理資料</vt:lpstr>
      <vt:lpstr>認識Structured Query Language</vt:lpstr>
      <vt:lpstr>認識Structured Query Language</vt:lpstr>
      <vt:lpstr>認識Structured Query Language</vt:lpstr>
      <vt:lpstr>認識Structured Query Language</vt:lpstr>
      <vt:lpstr>認識Structured Query Language</vt:lpstr>
      <vt:lpstr>MySQL用戶端應用程式</vt:lpstr>
      <vt:lpstr>MySQL用戶端應用程式</vt:lpstr>
      <vt:lpstr>MySQL用戶端應用程式</vt:lpstr>
      <vt:lpstr>MySQL用戶端應用程式</vt:lpstr>
      <vt:lpstr>MySQL Connector</vt:lpstr>
      <vt:lpstr>安裝與設定MySQL資料庫伺服器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novia_chiang 江佳慧</dc:creator>
  <cp:lastModifiedBy>Felix</cp:lastModifiedBy>
  <cp:revision>27</cp:revision>
  <dcterms:modified xsi:type="dcterms:W3CDTF">2025-06-07T12:21:08Z</dcterms:modified>
</cp:coreProperties>
</file>